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332" r:id="rId4"/>
    <p:sldId id="346" r:id="rId6"/>
    <p:sldId id="345" r:id="rId7"/>
    <p:sldId id="347" r:id="rId8"/>
    <p:sldId id="337" r:id="rId9"/>
    <p:sldId id="348" r:id="rId10"/>
    <p:sldId id="349" r:id="rId11"/>
    <p:sldId id="260" r:id="rId12"/>
  </p:sldIdLst>
  <p:sldSz cx="9144000" cy="5143500" type="screen16x9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66666"/>
    <a:srgbClr val="990033"/>
    <a:srgbClr val="FF3399"/>
    <a:srgbClr val="005BAC"/>
    <a:srgbClr val="CCCCCC"/>
    <a:srgbClr val="464646"/>
    <a:srgbClr val="00D6B5"/>
    <a:srgbClr val="C7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72" autoAdjust="0"/>
    <p:restoredTop sz="92344" autoAdjust="0"/>
  </p:normalViewPr>
  <p:slideViewPr>
    <p:cSldViewPr snapToGrid="0">
      <p:cViewPr varScale="1">
        <p:scale>
          <a:sx n="161" d="100"/>
          <a:sy n="161" d="100"/>
        </p:scale>
        <p:origin x="1408" y="184"/>
      </p:cViewPr>
      <p:guideLst>
        <p:guide orient="horz" pos="1615"/>
        <p:guide pos="2886"/>
      </p:guideLst>
    </p:cSldViewPr>
  </p:slideViewPr>
  <p:outlineViewPr>
    <p:cViewPr>
      <p:scale>
        <a:sx n="25" d="100"/>
        <a:sy n="25" d="100"/>
      </p:scale>
      <p:origin x="0" y="-55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121" y="1279287"/>
            <a:ext cx="6139502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920"/>
            <a:ext cx="6858000" cy="179101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2001"/>
            <a:ext cx="6858000" cy="124203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8035" indent="0" algn="ctr">
              <a:buNone/>
              <a:defRPr sz="1200"/>
            </a:lvl7pPr>
            <a:lvl8pPr marL="2400935" indent="0" algn="ctr">
              <a:buNone/>
              <a:defRPr sz="1200"/>
            </a:lvl8pPr>
            <a:lvl9pPr marL="2743835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92"/>
            <a:ext cx="7886700" cy="435964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528"/>
            <a:ext cx="7886700" cy="213992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700"/>
            <a:ext cx="7886700" cy="11253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458"/>
            <a:ext cx="3886200" cy="32640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458"/>
            <a:ext cx="3886200" cy="32640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92"/>
            <a:ext cx="7886700" cy="99434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334062"/>
            <a:ext cx="3655181" cy="61804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8035" indent="0">
              <a:buNone/>
              <a:defRPr sz="1350"/>
            </a:lvl7pPr>
            <a:lvl8pPr marL="2400935" indent="0">
              <a:buNone/>
              <a:defRPr sz="1350"/>
            </a:lvl8pPr>
            <a:lvl9pPr marL="2743835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1999384"/>
            <a:ext cx="3655181" cy="2643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4062"/>
            <a:ext cx="3673182" cy="61804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8035" indent="0">
              <a:buNone/>
              <a:defRPr sz="1350"/>
            </a:lvl7pPr>
            <a:lvl8pPr marL="2400935" indent="0">
              <a:buNone/>
              <a:defRPr sz="1350"/>
            </a:lvl8pPr>
            <a:lvl9pPr marL="2743835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384"/>
            <a:ext cx="3673182" cy="2643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60"/>
            <a:ext cx="3124012" cy="12003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61"/>
            <a:ext cx="4629150" cy="4053597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8035" indent="0">
              <a:buNone/>
              <a:defRPr sz="1500"/>
            </a:lvl7pPr>
            <a:lvl8pPr marL="2400935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320"/>
            <a:ext cx="3124012" cy="28591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8035" indent="0">
              <a:buNone/>
              <a:defRPr sz="1050"/>
            </a:lvl7pPr>
            <a:lvl8pPr marL="2400935" indent="0">
              <a:buNone/>
              <a:defRPr sz="1050"/>
            </a:lvl8pPr>
            <a:lvl9pPr marL="2743835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92"/>
            <a:ext cx="1971675" cy="435964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92"/>
            <a:ext cx="5800725" cy="435964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92"/>
            <a:ext cx="7886700" cy="994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458"/>
            <a:ext cx="7886700" cy="326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8097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8097"/>
            <a:ext cx="30861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8097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0815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6585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hyperlink" Target="http://theory.stanford.edu/~amitp/GameProgramming/" TargetMode="External"/><Relationship Id="rId2" Type="http://schemas.openxmlformats.org/officeDocument/2006/relationships/hyperlink" Target="http://csis.pace.edu/~benjamin/teaching/cs627/webfiles/Astar.pdf" TargetMode="Externa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E:\owncloud\刘达\2017年\深蓝学院\PPT模板\ppt1封面a.pngppt1封面a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50" y="0"/>
            <a:ext cx="9162415" cy="5144400"/>
          </a:xfrm>
          <a:prstGeom prst="rect">
            <a:avLst/>
          </a:prstGeom>
        </p:spPr>
      </p:pic>
      <p:pic>
        <p:nvPicPr>
          <p:cNvPr id="9" name="图片 8" descr="E:\owncloud\刘达\2017年\深蓝学院\logo\导出图\深蓝学院-标准色.png深蓝学院-标准色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510065" y="397880"/>
            <a:ext cx="2298379" cy="70548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061020" y="1501245"/>
            <a:ext cx="54489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Motion</a:t>
            </a:r>
            <a:r>
              <a:rPr lang="zh-CN" altLang="en-US" sz="2400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 </a:t>
            </a:r>
            <a:r>
              <a:rPr lang="en-US" altLang="zh-CN" sz="2400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Planning</a:t>
            </a:r>
            <a:r>
              <a:rPr lang="zh-CN" altLang="en-US" sz="2400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 </a:t>
            </a:r>
            <a:r>
              <a:rPr lang="en-US" altLang="zh-CN" sz="2400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for</a:t>
            </a:r>
            <a:r>
              <a:rPr lang="zh-CN" altLang="en-US" sz="2400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 </a:t>
            </a:r>
            <a:r>
              <a:rPr lang="en-US" altLang="zh-CN" sz="2400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Mobile</a:t>
            </a:r>
            <a:r>
              <a:rPr lang="zh-CN" altLang="en-US" sz="2400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 </a:t>
            </a:r>
            <a:r>
              <a:rPr lang="en-US" altLang="zh-CN" sz="2400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Robots</a:t>
            </a:r>
            <a:endParaRPr lang="en-US" altLang="zh-CN" sz="2400" dirty="0"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r>
              <a:rPr lang="zh-CN" altLang="en-US" sz="2400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第二章作业讲评 </a:t>
            </a:r>
            <a:endParaRPr lang="zh-CN" altLang="en-US" sz="2400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762000" y="3223260"/>
            <a:ext cx="695325" cy="695325"/>
          </a:xfrm>
          <a:prstGeom prst="ellipse">
            <a:avLst/>
          </a:prstGeom>
          <a:blipFill rotWithShape="1"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713105" y="3174365"/>
            <a:ext cx="793750" cy="793750"/>
          </a:xfrm>
          <a:prstGeom prst="ellipse">
            <a:avLst/>
          </a:prstGeom>
          <a:noFill/>
          <a:ln w="34925">
            <a:solidFill>
              <a:srgbClr val="005B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690968" y="3422177"/>
            <a:ext cx="1376082" cy="294005"/>
          </a:xfrm>
          <a:prstGeom prst="rect">
            <a:avLst/>
          </a:prstGeom>
          <a:solidFill>
            <a:schemeClr val="bg1"/>
          </a:solidFill>
          <a:ln w="12700">
            <a:solidFill>
              <a:srgbClr val="46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2350135" y="3408680"/>
            <a:ext cx="792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谢晓佳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697999" y="3422177"/>
            <a:ext cx="665761" cy="294005"/>
          </a:xfrm>
          <a:prstGeom prst="rect">
            <a:avLst/>
          </a:prstGeom>
          <a:solidFill>
            <a:srgbClr val="46464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1669890" y="3408405"/>
            <a:ext cx="771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主讲人</a:t>
            </a:r>
            <a:endParaRPr lang="zh-CN" altLang="en-US" sz="1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rgbClr val="6F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latin typeface="隶书" panose="02010509060101010101" pitchFamily="49" charset="-122"/>
                <a:ea typeface="隶书" panose="02010509060101010101" pitchFamily="49" charset="-122"/>
              </a:rPr>
              <a:t>第一题</a:t>
            </a:r>
            <a:endParaRPr lang="zh-CN" altLang="en-US" sz="3600" b="1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7477" y="1106978"/>
            <a:ext cx="538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latin typeface="文泉驿微米黑" panose="020B0606030804020204" charset="-122"/>
                <a:ea typeface="文泉驿微米黑" panose="020B0606030804020204" charset="-122"/>
              </a:rPr>
              <a:t>流程</a:t>
            </a:r>
            <a:endParaRPr kumimoji="1" lang="zh-CN" altLang="en-US" sz="1400" dirty="0">
              <a:latin typeface="文泉驿微米黑" panose="020B0606030804020204" charset="-122"/>
              <a:ea typeface="文泉驿微米黑" panose="020B06060308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67477" y="4566419"/>
            <a:ext cx="4572000" cy="5770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Ref: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http://csis.pace.edu/~benjamin/teaching/cs627/webfiles/Astar.pdf</a:t>
            </a:r>
            <a:b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http://theory.stanford.edu/~amitp/GameProgramming/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38" y="1415127"/>
            <a:ext cx="6366409" cy="315129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rgbClr val="6F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latin typeface="隶书" panose="02010509060101010101" pitchFamily="49" charset="-122"/>
                <a:ea typeface="隶书" panose="02010509060101010101" pitchFamily="49" charset="-122"/>
              </a:rPr>
              <a:t>第一题</a:t>
            </a:r>
            <a:endParaRPr lang="zh-CN" altLang="en-US" sz="3600" b="1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22" y="1150938"/>
            <a:ext cx="3985461" cy="395964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443" y="1150938"/>
            <a:ext cx="3355535" cy="362614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1999" y="3120797"/>
            <a:ext cx="2471118" cy="2026429"/>
          </a:xfrm>
          <a:prstGeom prst="rect">
            <a:avLst/>
          </a:prstGeom>
        </p:spPr>
      </p:pic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rgbClr val="6F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latin typeface="隶书" panose="02010509060101010101" pitchFamily="49" charset="-122"/>
                <a:ea typeface="隶书" panose="02010509060101010101" pitchFamily="49" charset="-122"/>
              </a:rPr>
              <a:t>第一题</a:t>
            </a:r>
            <a:endParaRPr lang="zh-CN" altLang="en-US" sz="3600" b="1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22" y="1150938"/>
            <a:ext cx="3985461" cy="395964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1115974"/>
            <a:ext cx="2901462" cy="158578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682353"/>
            <a:ext cx="3985461" cy="44574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572000" y="2787160"/>
            <a:ext cx="844063" cy="340935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8577" y="3170946"/>
            <a:ext cx="1148884" cy="445742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781211" y="4046340"/>
            <a:ext cx="203390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>
                <a:latin typeface="文泉驿微米黑" panose="020B0606030804020204" charset="-122"/>
                <a:ea typeface="文泉驿微米黑" panose="020B0606030804020204" charset="-122"/>
                <a:cs typeface="文泉驿微米黑" panose="020B0606030804020204" charset="-122"/>
              </a:rPr>
              <a:t>这里需要通过</a:t>
            </a:r>
            <a:r>
              <a:rPr kumimoji="1" lang="en-US" altLang="zh-CN" sz="1000" dirty="0">
                <a:latin typeface="文泉驿微米黑" panose="020B0606030804020204" charset="-122"/>
                <a:ea typeface="文泉驿微米黑" panose="020B0606030804020204" charset="-122"/>
                <a:cs typeface="文泉驿微米黑" panose="020B0606030804020204" charset="-122"/>
              </a:rPr>
              <a:t>OPEN</a:t>
            </a:r>
            <a:r>
              <a:rPr kumimoji="1" lang="zh-CN" altLang="en-US" sz="1000" dirty="0">
                <a:latin typeface="文泉驿微米黑" panose="020B0606030804020204" charset="-122"/>
                <a:ea typeface="文泉驿微米黑" panose="020B0606030804020204" charset="-122"/>
                <a:cs typeface="文泉驿微米黑" panose="020B0606030804020204" charset="-122"/>
              </a:rPr>
              <a:t>来回溯路径！</a:t>
            </a:r>
            <a:endParaRPr kumimoji="1" lang="zh-CN" altLang="en-US" sz="1000" dirty="0">
              <a:latin typeface="文泉驿微米黑" panose="020B0606030804020204" charset="-122"/>
              <a:ea typeface="文泉驿微米黑" panose="020B0606030804020204" charset="-122"/>
              <a:cs typeface="文泉驿微米黑" panose="020B06060308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rgbClr val="6F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latin typeface="隶书" panose="02010509060101010101" pitchFamily="49" charset="-122"/>
                <a:ea typeface="隶书" panose="02010509060101010101" pitchFamily="49" charset="-122"/>
              </a:rPr>
              <a:t>第一题</a:t>
            </a:r>
            <a:endParaRPr lang="zh-CN" altLang="en-US" sz="3600" b="1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52" y="1204854"/>
            <a:ext cx="4300216" cy="158547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215" y="1234758"/>
            <a:ext cx="3496471" cy="387872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120" y="2962325"/>
            <a:ext cx="4753373" cy="21108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rgbClr val="6F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latin typeface="隶书" panose="02010509060101010101" pitchFamily="49" charset="-122"/>
                <a:ea typeface="隶书" panose="02010509060101010101" pitchFamily="49" charset="-122"/>
              </a:rPr>
              <a:t>第二题</a:t>
            </a:r>
            <a:endParaRPr lang="zh-CN" altLang="en-US" sz="3600" b="1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22" y="1204854"/>
            <a:ext cx="4367814" cy="36948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242" y="1188260"/>
            <a:ext cx="3957074" cy="3878656"/>
          </a:xfrm>
          <a:prstGeom prst="rect">
            <a:avLst/>
          </a:prstGeom>
        </p:spPr>
      </p:pic>
      <p:cxnSp>
        <p:nvCxnSpPr>
          <p:cNvPr id="9" name="直线连接符 8"/>
          <p:cNvCxnSpPr/>
          <p:nvPr/>
        </p:nvCxnSpPr>
        <p:spPr>
          <a:xfrm>
            <a:off x="2004646" y="4572001"/>
            <a:ext cx="101111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015761" y="4404930"/>
            <a:ext cx="751205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9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不要</a:t>
            </a:r>
            <a:r>
              <a:rPr kumimoji="1" lang="en-US" altLang="zh-CN" sz="9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new</a:t>
            </a:r>
            <a:r>
              <a:rPr kumimoji="1" lang="zh-CN" altLang="en-US" sz="9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！</a:t>
            </a:r>
            <a:endParaRPr kumimoji="1" lang="zh-CN" altLang="en-US" sz="9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9" name="直线连接符 18"/>
          <p:cNvCxnSpPr/>
          <p:nvPr/>
        </p:nvCxnSpPr>
        <p:spPr>
          <a:xfrm>
            <a:off x="1858106" y="4689231"/>
            <a:ext cx="101111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3015761" y="4561134"/>
            <a:ext cx="1039495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900" dirty="0">
                <a:solidFill>
                  <a:srgbClr val="FF0000"/>
                </a:solidFill>
                <a:latin typeface="文泉驿微米黑" panose="020B0606030804020204" charset="-122"/>
                <a:ea typeface="文泉驿微米黑" panose="020B0606030804020204" charset="-122"/>
                <a:cs typeface="文泉驿微米黑" panose="020B0606030804020204" charset="-122"/>
              </a:rPr>
              <a:t>单位要统一</a:t>
            </a:r>
            <a:r>
              <a:rPr kumimoji="1" lang="en-US" altLang="zh-CN" sz="900" dirty="0">
                <a:solidFill>
                  <a:srgbClr val="FF0000"/>
                </a:solidFill>
                <a:latin typeface="文泉驿微米黑" panose="020B0606030804020204" charset="-122"/>
                <a:ea typeface="文泉驿微米黑" panose="020B0606030804020204" charset="-122"/>
                <a:cs typeface="文泉驿微米黑" panose="020B0606030804020204" charset="-122"/>
              </a:rPr>
              <a:t>(m)</a:t>
            </a:r>
            <a:r>
              <a:rPr kumimoji="1" lang="zh-CN" altLang="en-US" sz="900" dirty="0">
                <a:solidFill>
                  <a:srgbClr val="FF0000"/>
                </a:solidFill>
                <a:latin typeface="文泉驿微米黑" panose="020B0606030804020204" charset="-122"/>
                <a:ea typeface="文泉驿微米黑" panose="020B0606030804020204" charset="-122"/>
                <a:cs typeface="文泉驿微米黑" panose="020B0606030804020204" charset="-122"/>
              </a:rPr>
              <a:t>！</a:t>
            </a:r>
            <a:endParaRPr kumimoji="1" lang="zh-CN" altLang="en-US" sz="900" dirty="0">
              <a:solidFill>
                <a:srgbClr val="FF0000"/>
              </a:solidFill>
              <a:latin typeface="文泉驿微米黑" panose="020B0606030804020204" charset="-122"/>
              <a:ea typeface="文泉驿微米黑" panose="020B0606030804020204" charset="-122"/>
              <a:cs typeface="文泉驿微米黑" panose="020B0606030804020204" charset="-122"/>
            </a:endParaRPr>
          </a:p>
        </p:txBody>
      </p:sp>
      <p:cxnSp>
        <p:nvCxnSpPr>
          <p:cNvPr id="21" name="直线连接符 20"/>
          <p:cNvCxnSpPr/>
          <p:nvPr/>
        </p:nvCxnSpPr>
        <p:spPr>
          <a:xfrm>
            <a:off x="846991" y="3795347"/>
            <a:ext cx="115765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3363822" y="3644763"/>
            <a:ext cx="7543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900" dirty="0">
                <a:solidFill>
                  <a:srgbClr val="FF0000"/>
                </a:solidFill>
                <a:latin typeface="文泉驿微米黑" panose="020B0606030804020204" charset="-122"/>
                <a:ea typeface="文泉驿微米黑" panose="020B0606030804020204" charset="-122"/>
              </a:rPr>
              <a:t>边界判断！</a:t>
            </a:r>
            <a:endParaRPr kumimoji="1" lang="zh-CN" altLang="en-US" sz="900" dirty="0">
              <a:solidFill>
                <a:srgbClr val="FF0000"/>
              </a:solidFill>
              <a:latin typeface="文泉驿微米黑" panose="020B0606030804020204" charset="-122"/>
              <a:ea typeface="文泉驿微米黑" panose="020B0606030804020204" charset="-122"/>
            </a:endParaRPr>
          </a:p>
        </p:txBody>
      </p:sp>
      <p:cxnSp>
        <p:nvCxnSpPr>
          <p:cNvPr id="26" name="直线连接符 25"/>
          <p:cNvCxnSpPr/>
          <p:nvPr/>
        </p:nvCxnSpPr>
        <p:spPr>
          <a:xfrm>
            <a:off x="5430714" y="4062047"/>
            <a:ext cx="198120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7368083" y="3900250"/>
            <a:ext cx="9829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900" dirty="0">
                <a:solidFill>
                  <a:srgbClr val="FF0000"/>
                </a:solidFill>
                <a:latin typeface="文泉驿微米黑" panose="020B0606030804020204" charset="-122"/>
                <a:ea typeface="文泉驿微米黑" panose="020B0606030804020204" charset="-122"/>
              </a:rPr>
              <a:t>三个值比大小！</a:t>
            </a:r>
            <a:endParaRPr kumimoji="1" lang="zh-CN" altLang="en-US" sz="900" dirty="0">
              <a:solidFill>
                <a:srgbClr val="FF0000"/>
              </a:solidFill>
              <a:latin typeface="文泉驿微米黑" panose="020B0606030804020204" charset="-122"/>
              <a:ea typeface="文泉驿微米黑" panose="020B0606030804020204" charset="-122"/>
            </a:endParaRPr>
          </a:p>
        </p:txBody>
      </p:sp>
      <p:cxnSp>
        <p:nvCxnSpPr>
          <p:cNvPr id="28" name="直线连接符 27"/>
          <p:cNvCxnSpPr/>
          <p:nvPr/>
        </p:nvCxnSpPr>
        <p:spPr>
          <a:xfrm>
            <a:off x="5430714" y="4258408"/>
            <a:ext cx="249994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7864372" y="4096914"/>
            <a:ext cx="9829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900" dirty="0">
                <a:solidFill>
                  <a:srgbClr val="FF0000"/>
                </a:solidFill>
                <a:latin typeface="文泉驿微米黑" panose="020B0606030804020204" charset="-122"/>
                <a:ea typeface="文泉驿微米黑" panose="020B0606030804020204" charset="-122"/>
              </a:rPr>
              <a:t>对角距离计算！</a:t>
            </a:r>
            <a:endParaRPr kumimoji="1" lang="zh-CN" altLang="en-US" sz="900" dirty="0">
              <a:solidFill>
                <a:srgbClr val="FF0000"/>
              </a:solidFill>
              <a:latin typeface="文泉驿微米黑" panose="020B0606030804020204" charset="-122"/>
              <a:ea typeface="文泉驿微米黑" panose="020B060603080402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rgbClr val="6F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latin typeface="隶书" panose="02010509060101010101" pitchFamily="49" charset="-122"/>
                <a:ea typeface="隶书" panose="02010509060101010101" pitchFamily="49" charset="-122"/>
              </a:rPr>
              <a:t>第二题</a:t>
            </a:r>
            <a:endParaRPr lang="zh-CN" altLang="en-US" sz="3600" b="1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594" y="1195074"/>
            <a:ext cx="1318639" cy="125192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682661" y="2433142"/>
            <a:ext cx="11192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err="1">
                <a:solidFill>
                  <a:srgbClr val="666666"/>
                </a:solidFill>
                <a:latin typeface="Menlo" panose="020B0609030804020204" pitchFamily="49" charset="0"/>
              </a:rPr>
              <a:t>GridNodeMap</a:t>
            </a:r>
            <a:endParaRPr lang="en-US" altLang="zh-CN" sz="1000" dirty="0">
              <a:solidFill>
                <a:srgbClr val="666666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22" y="1098185"/>
            <a:ext cx="3280309" cy="324511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2749" y="1106978"/>
            <a:ext cx="3637643" cy="4049822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3495860" y="3979993"/>
            <a:ext cx="237392" cy="13198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直线箭头连接符 13"/>
          <p:cNvCxnSpPr/>
          <p:nvPr/>
        </p:nvCxnSpPr>
        <p:spPr>
          <a:xfrm flipV="1">
            <a:off x="7904285" y="1995854"/>
            <a:ext cx="163628" cy="1136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471313" y="3116975"/>
            <a:ext cx="8659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 err="1">
                <a:solidFill>
                  <a:schemeClr val="accent1"/>
                </a:solidFill>
              </a:rPr>
              <a:t>neighborPtr</a:t>
            </a:r>
            <a:endParaRPr kumimoji="1" lang="zh-CN" altLang="en-US" sz="1050" dirty="0">
              <a:solidFill>
                <a:schemeClr val="accent1"/>
              </a:solidFill>
            </a:endParaRPr>
          </a:p>
        </p:txBody>
      </p:sp>
      <p:cxnSp>
        <p:nvCxnSpPr>
          <p:cNvPr id="30" name="直线连接符 29"/>
          <p:cNvCxnSpPr/>
          <p:nvPr/>
        </p:nvCxnSpPr>
        <p:spPr>
          <a:xfrm>
            <a:off x="4290055" y="4152901"/>
            <a:ext cx="291963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150835" y="3845993"/>
            <a:ext cx="1821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900" dirty="0">
                <a:solidFill>
                  <a:srgbClr val="FF0000"/>
                </a:solidFill>
                <a:latin typeface="文泉驿微米黑" panose="020B0606030804020204" charset="-122"/>
                <a:ea typeface="文泉驿微米黑" panose="020B0606030804020204" charset="-122"/>
                <a:cs typeface="文泉驿微米黑" panose="020B0606030804020204" charset="-122"/>
              </a:rPr>
              <a:t>更新已在</a:t>
            </a:r>
            <a:r>
              <a:rPr kumimoji="1" lang="en-US" altLang="zh-CN" sz="900" dirty="0">
                <a:solidFill>
                  <a:srgbClr val="FF0000"/>
                </a:solidFill>
                <a:latin typeface="文泉驿微米黑" panose="020B0606030804020204" charset="-122"/>
                <a:ea typeface="文泉驿微米黑" panose="020B0606030804020204" charset="-122"/>
                <a:cs typeface="文泉驿微米黑" panose="020B0606030804020204" charset="-122"/>
              </a:rPr>
              <a:t>open</a:t>
            </a:r>
            <a:r>
              <a:rPr kumimoji="1" lang="zh-CN" altLang="en-US" sz="900" dirty="0">
                <a:solidFill>
                  <a:srgbClr val="FF0000"/>
                </a:solidFill>
                <a:latin typeface="文泉驿微米黑" panose="020B0606030804020204" charset="-122"/>
                <a:ea typeface="文泉驿微米黑" panose="020B0606030804020204" charset="-122"/>
                <a:cs typeface="文泉驿微米黑" panose="020B0606030804020204" charset="-122"/>
              </a:rPr>
              <a:t>内的</a:t>
            </a:r>
            <a:r>
              <a:rPr kumimoji="1" lang="en-US" altLang="zh-CN" sz="900" dirty="0">
                <a:solidFill>
                  <a:srgbClr val="FF0000"/>
                </a:solidFill>
                <a:latin typeface="文泉驿微米黑" panose="020B0606030804020204" charset="-122"/>
                <a:ea typeface="文泉驿微米黑" panose="020B0606030804020204" charset="-122"/>
                <a:cs typeface="文泉驿微米黑" panose="020B0606030804020204" charset="-122"/>
              </a:rPr>
              <a:t>neighbor</a:t>
            </a:r>
            <a:r>
              <a:rPr kumimoji="1" lang="zh-CN" altLang="en-US" sz="900" dirty="0">
                <a:solidFill>
                  <a:srgbClr val="FF0000"/>
                </a:solidFill>
                <a:latin typeface="文泉驿微米黑" panose="020B0606030804020204" charset="-122"/>
                <a:ea typeface="文泉驿微米黑" panose="020B0606030804020204" charset="-122"/>
                <a:cs typeface="文泉驿微米黑" panose="020B0606030804020204" charset="-122"/>
              </a:rPr>
              <a:t>节点</a:t>
            </a:r>
            <a:endParaRPr kumimoji="1" lang="en-US" altLang="zh-CN" sz="900" dirty="0">
              <a:solidFill>
                <a:srgbClr val="FF0000"/>
              </a:solidFill>
              <a:latin typeface="文泉驿微米黑" panose="020B0606030804020204" charset="-122"/>
              <a:ea typeface="文泉驿微米黑" panose="020B0606030804020204" charset="-122"/>
              <a:cs typeface="文泉驿微米黑" panose="020B0606030804020204" charset="-122"/>
            </a:endParaRPr>
          </a:p>
          <a:p>
            <a:r>
              <a:rPr kumimoji="1" lang="zh-CN" altLang="en-US" sz="900" dirty="0">
                <a:solidFill>
                  <a:srgbClr val="FF0000"/>
                </a:solidFill>
                <a:latin typeface="文泉驿微米黑" panose="020B0606030804020204" charset="-122"/>
                <a:ea typeface="文泉驿微米黑" panose="020B0606030804020204" charset="-122"/>
                <a:cs typeface="文泉驿微米黑" panose="020B0606030804020204" charset="-122"/>
              </a:rPr>
              <a:t>在</a:t>
            </a:r>
            <a:r>
              <a:rPr kumimoji="1" lang="en-US" altLang="zh-CN" sz="900" dirty="0">
                <a:solidFill>
                  <a:srgbClr val="FF0000"/>
                </a:solidFill>
                <a:latin typeface="文泉驿微米黑" panose="020B0606030804020204" charset="-122"/>
                <a:ea typeface="文泉驿微米黑" panose="020B0606030804020204" charset="-122"/>
                <a:cs typeface="文泉驿微米黑" panose="020B0606030804020204" charset="-122"/>
              </a:rPr>
              <a:t>open</a:t>
            </a:r>
            <a:r>
              <a:rPr kumimoji="1" lang="zh-CN" altLang="en-US" sz="900" dirty="0">
                <a:solidFill>
                  <a:srgbClr val="FF0000"/>
                </a:solidFill>
                <a:latin typeface="文泉驿微米黑" panose="020B0606030804020204" charset="-122"/>
                <a:ea typeface="文泉驿微米黑" panose="020B0606030804020204" charset="-122"/>
                <a:cs typeface="文泉驿微米黑" panose="020B0606030804020204" charset="-122"/>
              </a:rPr>
              <a:t>中重排序</a:t>
            </a:r>
            <a:endParaRPr kumimoji="1" lang="zh-CN" altLang="en-US" sz="900" dirty="0">
              <a:solidFill>
                <a:srgbClr val="FF0000"/>
              </a:solidFill>
              <a:latin typeface="文泉驿微米黑" panose="020B0606030804020204" charset="-122"/>
              <a:ea typeface="文泉驿微米黑" panose="020B0606030804020204" charset="-122"/>
              <a:cs typeface="文泉驿微米黑" panose="020B060603080402020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313" y="4219060"/>
            <a:ext cx="941378" cy="89124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710" y="4664682"/>
            <a:ext cx="3359150" cy="361950"/>
          </a:xfrm>
          <a:prstGeom prst="rect">
            <a:avLst/>
          </a:prstGeom>
        </p:spPr>
      </p:pic>
      <p:cxnSp>
        <p:nvCxnSpPr>
          <p:cNvPr id="40" name="直线连接符 39"/>
          <p:cNvCxnSpPr/>
          <p:nvPr/>
        </p:nvCxnSpPr>
        <p:spPr>
          <a:xfrm>
            <a:off x="7951" y="4485219"/>
            <a:ext cx="36345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342122" y="1018280"/>
            <a:ext cx="8304245" cy="37323"/>
            <a:chOff x="342122" y="873500"/>
            <a:chExt cx="8304245" cy="3732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2122" y="873500"/>
              <a:ext cx="8304245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42122" y="910823"/>
              <a:ext cx="5250025" cy="0"/>
            </a:xfrm>
            <a:prstGeom prst="line">
              <a:avLst/>
            </a:prstGeom>
            <a:ln w="76200">
              <a:solidFill>
                <a:srgbClr val="6F1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11" y="258172"/>
            <a:ext cx="1865156" cy="573535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22" y="174352"/>
            <a:ext cx="8229600" cy="976586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latin typeface="隶书" panose="02010509060101010101" pitchFamily="49" charset="-122"/>
                <a:ea typeface="隶书" panose="02010509060101010101" pitchFamily="49" charset="-122"/>
              </a:rPr>
              <a:t>第二题</a:t>
            </a:r>
            <a:endParaRPr lang="zh-CN" altLang="en-US" sz="3600" b="1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65" y="1102995"/>
            <a:ext cx="2528570" cy="17329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490" y="1151255"/>
            <a:ext cx="4002405" cy="37299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1145" y="2822575"/>
            <a:ext cx="4913630" cy="23685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对角距离的计算</a:t>
            </a:r>
            <a:r>
              <a:rPr lang="en-US" altLang="zh-CN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zh-CN" sz="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http://jaylanzafane.com/wp-content/uploads/2017/06/Lanzafane_3D_Path_Planning.pdf</a:t>
            </a:r>
            <a:endParaRPr lang="en-US" altLang="zh-CN" sz="7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sz="7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关于寻路算法的一些思考（百度搜索关键字）</a:t>
            </a:r>
            <a:endParaRPr lang="en-US" altLang="zh-CN" sz="7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http://theory.stanford.edu/~amitp/GameProgramming/</a:t>
            </a:r>
            <a:endParaRPr lang="en-US" altLang="zh-CN" sz="7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sz="7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</a:t>
            </a:r>
            <a:r>
              <a:rPr lang="zh-CN" altLang="en-US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关于 </a:t>
            </a:r>
            <a:r>
              <a:rPr lang="en-US" altLang="zh-CN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OpenSet</a:t>
            </a:r>
            <a:r>
              <a:rPr lang="zh-CN" altLang="en-US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CloseSet</a:t>
            </a:r>
            <a:endParaRPr lang="en-US" altLang="zh-CN" sz="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个人倾向于采用 </a:t>
            </a:r>
            <a:r>
              <a:rPr lang="en-US" altLang="zh-CN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priority_queue </a:t>
            </a:r>
            <a:r>
              <a:rPr lang="zh-CN" altLang="en-US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来实现 </a:t>
            </a:r>
            <a:r>
              <a:rPr lang="en-US" altLang="zh-CN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OpenSet</a:t>
            </a:r>
            <a:r>
              <a:rPr lang="zh-CN" altLang="en-US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，无 </a:t>
            </a:r>
            <a:r>
              <a:rPr lang="en-US" altLang="zh-CN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CloseSet</a:t>
            </a:r>
            <a:r>
              <a:rPr lang="zh-CN" altLang="en-US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结构体 </a:t>
            </a:r>
            <a:r>
              <a:rPr lang="en-US" altLang="zh-CN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Node </a:t>
            </a:r>
            <a:r>
              <a:rPr lang="zh-CN" altLang="en-US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中需要保存在 </a:t>
            </a:r>
            <a:r>
              <a:rPr lang="en-US" altLang="zh-CN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open </a:t>
            </a:r>
            <a:r>
              <a:rPr lang="zh-CN" altLang="en-US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 </a:t>
            </a:r>
            <a:r>
              <a:rPr lang="en-US" altLang="zh-CN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close </a:t>
            </a:r>
            <a:r>
              <a:rPr lang="zh-CN" altLang="en-US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的信息</a:t>
            </a:r>
            <a:r>
              <a:rPr lang="en-US" altLang="zh-CN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zh-CN" sz="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sz="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1) 开辟固定的空间保存所有的节点（二/</a:t>
            </a:r>
            <a:r>
              <a:rPr lang="zh-CN" altLang="en-US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</a:t>
            </a:r>
            <a:r>
              <a:rPr lang="en-US" altLang="zh-CN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维数组）。</a:t>
            </a:r>
            <a:endParaRPr lang="zh-CN" altLang="en-US" sz="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std::priority_queue&lt;Node3D*, vector&lt;Node3D*&gt;, </a:t>
            </a:r>
            <a:r>
              <a:rPr lang="en-US" altLang="zh-CN" sz="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cmp</a:t>
            </a:r>
            <a:r>
              <a:rPr lang="en-US" altLang="zh-CN" sz="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&gt; open_pq;</a:t>
            </a:r>
            <a:endParaRPr lang="en-US" altLang="zh-CN" sz="7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sz="7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2) </a:t>
            </a:r>
            <a:r>
              <a:rPr lang="zh-CN" altLang="en-US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动态分配内存，用 </a:t>
            </a:r>
            <a:r>
              <a:rPr lang="en-US" altLang="zh-CN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unordered_map </a:t>
            </a:r>
            <a:r>
              <a:rPr lang="zh-CN" altLang="en-US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 </a:t>
            </a:r>
            <a:r>
              <a:rPr lang="en-US" altLang="zh-CN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new </a:t>
            </a:r>
            <a:r>
              <a:rPr lang="zh-CN" altLang="en-US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出来的节点</a:t>
            </a:r>
            <a:endParaRPr lang="en-US" altLang="zh-CN" sz="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std::priority_queue&lt;pair&lt;size_t, float&gt;, vector&lt;std::pair&lt;size_t, float&gt;&gt;, cmp&gt; open_pq;</a:t>
            </a:r>
            <a:endParaRPr lang="en-US" altLang="zh-CN" sz="7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std::unordered_map&lt;size_t, std::shared_ptr&lt;Node3d&gt; &gt; expend_node;</a:t>
            </a:r>
            <a:endParaRPr lang="en-US" altLang="zh-CN" sz="7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sz="7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参考本节作业代码</a:t>
            </a:r>
            <a:endParaRPr lang="zh-CN" altLang="en-US" sz="7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https://github.com/HKUST-Aerial-Robotics/Fast-Planner/tree/master/fast_planner/path_searching</a:t>
            </a:r>
            <a:endParaRPr lang="zh-CN" altLang="en-US" sz="7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https://github.com/ApolloAuto/apollo/tree/master/modules/planning/open_space/coarse_trajectory_generator</a:t>
            </a:r>
            <a:endParaRPr lang="zh-CN" altLang="en-US" sz="7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031490" y="2038350"/>
            <a:ext cx="332232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400" b="1" dirty="0">
                <a:solidFill>
                  <a:srgbClr val="464646"/>
                </a:solidFill>
                <a:latin typeface="微软雅黑" panose="020B0503020204020204" charset="-122"/>
                <a:ea typeface="微软雅黑" panose="020B0503020204020204" charset="-122"/>
              </a:rPr>
              <a:t>感谢各位聆听</a:t>
            </a:r>
            <a:endParaRPr lang="zh-CN" altLang="en-US" sz="3400" b="1" dirty="0">
              <a:solidFill>
                <a:srgbClr val="46464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108325" y="2615565"/>
            <a:ext cx="3451860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464646"/>
                </a:solidFill>
                <a:latin typeface="Arial" panose="020B0604020202020204" pitchFamily="34" charset="0"/>
              </a:rPr>
              <a:t>Thanks for Listening</a:t>
            </a:r>
            <a:endParaRPr lang="en-US" altLang="zh-CN" sz="2000" b="1">
              <a:solidFill>
                <a:srgbClr val="464646"/>
              </a:solidFill>
              <a:latin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 rot="840000">
            <a:off x="5659826" y="2054226"/>
            <a:ext cx="1895475" cy="139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dirty="0">
                <a:solidFill>
                  <a:srgbClr val="005BAC"/>
                </a:solidFill>
                <a:latin typeface="微软雅黑" panose="020B0503020204020204" charset="-122"/>
                <a:ea typeface="微软雅黑" panose="020B0503020204020204" charset="-122"/>
              </a:rPr>
              <a:t>！</a:t>
            </a:r>
            <a:endParaRPr lang="zh-CN" altLang="en-US" sz="8000" b="1" dirty="0">
              <a:solidFill>
                <a:srgbClr val="005BA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 descr="E:\owncloud\刘达\2017年\深蓝学院\logo\导出图\深蓝学院-标准色.png深蓝学院-标准色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510065" y="397880"/>
            <a:ext cx="2298379" cy="7054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1065</Words>
  <Application>WPS 演示</Application>
  <PresentationFormat>全屏显示(16:9)</PresentationFormat>
  <Paragraphs>72</Paragraphs>
  <Slides>9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37" baseType="lpstr">
      <vt:lpstr>Arial</vt:lpstr>
      <vt:lpstr>宋体</vt:lpstr>
      <vt:lpstr>Wingdings</vt:lpstr>
      <vt:lpstr>Microsoft YaHei</vt:lpstr>
      <vt:lpstr>黑体</vt:lpstr>
      <vt:lpstr>方正黑体_GBK</vt:lpstr>
      <vt:lpstr>隶书</vt:lpstr>
      <vt:lpstr>微软雅黑</vt:lpstr>
      <vt:lpstr>PingFang SC</vt:lpstr>
      <vt:lpstr>Hiragino Sans GB W3</vt:lpstr>
      <vt:lpstr>Menlo</vt:lpstr>
      <vt:lpstr>Calibri</vt:lpstr>
      <vt:lpstr>宋体</vt:lpstr>
      <vt:lpstr>Arial Unicode MS</vt:lpstr>
      <vt:lpstr>方正书宋_GBK</vt:lpstr>
      <vt:lpstr>Calibri Light</vt:lpstr>
      <vt:lpstr>Adobe 黑体 Std</vt:lpstr>
      <vt:lpstr>Bitstream Vera Sans Mono</vt:lpstr>
      <vt:lpstr>Hiragino Sans GB W3</vt:lpstr>
      <vt:lpstr>PingFang SC</vt:lpstr>
      <vt:lpstr>隶书</vt:lpstr>
      <vt:lpstr>黑体</vt:lpstr>
      <vt:lpstr>MT Extra</vt:lpstr>
      <vt:lpstr>Times New Roman</vt:lpstr>
      <vt:lpstr>Latin Modern Mono Prop</vt:lpstr>
      <vt:lpstr>cmmi10</vt:lpstr>
      <vt:lpstr>文泉驿微米黑</vt:lpstr>
      <vt:lpstr>Office 主题</vt:lpstr>
      <vt:lpstr>PowerPoint 演示文稿</vt:lpstr>
      <vt:lpstr>第一题</vt:lpstr>
      <vt:lpstr>第一题</vt:lpstr>
      <vt:lpstr>第一题</vt:lpstr>
      <vt:lpstr>第一题</vt:lpstr>
      <vt:lpstr>第二题</vt:lpstr>
      <vt:lpstr>第二题</vt:lpstr>
      <vt:lpstr>第二题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saikr</dc:creator>
  <cp:lastModifiedBy>xiexiaojia</cp:lastModifiedBy>
  <cp:revision>1008</cp:revision>
  <dcterms:created xsi:type="dcterms:W3CDTF">2020-06-30T05:44:41Z</dcterms:created>
  <dcterms:modified xsi:type="dcterms:W3CDTF">2020-06-30T05:44:41Z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2052-11.1.0.9126</vt:lpwstr>
  </property>
</Properties>
</file>